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sldIdLst>
    <p:sldId id="502" r:id="rId2"/>
    <p:sldId id="359" r:id="rId3"/>
    <p:sldId id="503" r:id="rId4"/>
    <p:sldId id="501" r:id="rId5"/>
    <p:sldId id="504" r:id="rId6"/>
    <p:sldId id="457" r:id="rId7"/>
    <p:sldId id="491" r:id="rId8"/>
    <p:sldId id="494" r:id="rId9"/>
    <p:sldId id="493" r:id="rId10"/>
    <p:sldId id="495" r:id="rId11"/>
    <p:sldId id="496" r:id="rId12"/>
    <p:sldId id="497" r:id="rId13"/>
    <p:sldId id="498" r:id="rId14"/>
    <p:sldId id="499" r:id="rId15"/>
  </p:sldIdLst>
  <p:sldSz cx="24384000" cy="13716000"/>
  <p:notesSz cx="6858000" cy="9144000"/>
  <p:defaultTextStyle>
    <a:defPPr>
      <a:defRPr lang="en-US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80">
          <p15:clr>
            <a:srgbClr val="A4A3A4"/>
          </p15:clr>
        </p15:guide>
        <p15:guide id="2" pos="7677">
          <p15:clr>
            <a:srgbClr val="A4A3A4"/>
          </p15:clr>
        </p15:guide>
        <p15:guide id="3" orient="horz" pos="4530">
          <p15:clr>
            <a:srgbClr val="A4A3A4"/>
          </p15:clr>
        </p15:guide>
        <p15:guide id="4" pos="61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384F"/>
    <a:srgbClr val="222222"/>
    <a:srgbClr val="990000"/>
    <a:srgbClr val="CC3300"/>
    <a:srgbClr val="F0CCD2"/>
    <a:srgbClr val="D7AF36"/>
    <a:srgbClr val="D9C4B2"/>
    <a:srgbClr val="C1D0D0"/>
    <a:srgbClr val="D96459"/>
    <a:srgbClr val="FF76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 horzBarState="maximized">
    <p:restoredLeft sz="6477" autoAdjust="0"/>
    <p:restoredTop sz="97692" autoAdjust="0"/>
  </p:normalViewPr>
  <p:slideViewPr>
    <p:cSldViewPr snapToGrid="0">
      <p:cViewPr>
        <p:scale>
          <a:sx n="80" d="100"/>
          <a:sy n="80" d="100"/>
        </p:scale>
        <p:origin x="3472" y="1696"/>
      </p:cViewPr>
      <p:guideLst>
        <p:guide orient="horz" pos="4280"/>
        <p:guide pos="7677"/>
        <p:guide orient="horz" pos="4530"/>
        <p:guide pos="61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51A69-C562-4FC5-92DC-994CDC1376A2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47B73-6B03-4EF3-AD40-683CE00DA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16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55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42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85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90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30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16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6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72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19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38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39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64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68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7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D7AF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hape 221"/>
          <p:cNvSpPr/>
          <p:nvPr userDrawn="1"/>
        </p:nvSpPr>
        <p:spPr>
          <a:xfrm>
            <a:off x="11177262" y="12602551"/>
            <a:ext cx="2029476" cy="52321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 algn="ctr">
              <a:defRPr sz="2800">
                <a:solidFill>
                  <a:schemeClr val="accent2">
                    <a:satOff val="-18190"/>
                    <a:lumOff val="-11211"/>
                  </a:schemeClr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tr-TR" b="1" spc="600" dirty="0">
                <a:solidFill>
                  <a:srgbClr val="D7AF36"/>
                </a:solidFill>
                <a:latin typeface="Playfair Display SC" panose="00000500000000000000" pitchFamily="2" charset="-94"/>
              </a:rPr>
              <a:t>rhea</a:t>
            </a:r>
            <a:endParaRPr b="1" spc="600" dirty="0">
              <a:solidFill>
                <a:srgbClr val="D7AF36"/>
              </a:solidFill>
              <a:latin typeface="Playfair Display SC" panose="00000500000000000000" pitchFamily="2" charset="-9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D96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hape 221"/>
          <p:cNvSpPr/>
          <p:nvPr userDrawn="1"/>
        </p:nvSpPr>
        <p:spPr>
          <a:xfrm>
            <a:off x="11177262" y="12602551"/>
            <a:ext cx="2029476" cy="52321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 algn="ctr">
              <a:defRPr sz="2800">
                <a:solidFill>
                  <a:schemeClr val="accent2">
                    <a:satOff val="-18190"/>
                    <a:lumOff val="-11211"/>
                  </a:schemeClr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tr-TR" b="1" spc="600" dirty="0">
                <a:solidFill>
                  <a:srgbClr val="D96459"/>
                </a:solidFill>
                <a:latin typeface="Playfair Display SC" panose="00000500000000000000" pitchFamily="2" charset="-94"/>
              </a:rPr>
              <a:t>rhea</a:t>
            </a:r>
            <a:endParaRPr b="1" spc="600" dirty="0">
              <a:solidFill>
                <a:srgbClr val="D96459"/>
              </a:solidFill>
              <a:latin typeface="Playfair Display SC" panose="00000500000000000000" pitchFamily="2" charset="-9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C1D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hape 221"/>
          <p:cNvSpPr/>
          <p:nvPr userDrawn="1"/>
        </p:nvSpPr>
        <p:spPr>
          <a:xfrm>
            <a:off x="11177262" y="12602551"/>
            <a:ext cx="2029476" cy="52321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 algn="ctr">
              <a:defRPr sz="2800">
                <a:solidFill>
                  <a:schemeClr val="accent2">
                    <a:satOff val="-18190"/>
                    <a:lumOff val="-11211"/>
                  </a:schemeClr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tr-TR" b="1" spc="600" dirty="0">
                <a:solidFill>
                  <a:srgbClr val="C1D0D0"/>
                </a:solidFill>
                <a:latin typeface="Playfair Display SC" panose="00000500000000000000" pitchFamily="2" charset="-94"/>
              </a:rPr>
              <a:t>rhea</a:t>
            </a:r>
            <a:endParaRPr b="1" spc="600" dirty="0">
              <a:solidFill>
                <a:srgbClr val="C1D0D0"/>
              </a:solidFill>
              <a:latin typeface="Playfair Display SC" panose="00000500000000000000" pitchFamily="2" charset="-9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D9C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hape 221"/>
          <p:cNvSpPr/>
          <p:nvPr userDrawn="1"/>
        </p:nvSpPr>
        <p:spPr>
          <a:xfrm>
            <a:off x="11177262" y="12602551"/>
            <a:ext cx="2029476" cy="52321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 algn="ctr">
              <a:defRPr sz="2800">
                <a:solidFill>
                  <a:schemeClr val="accent2">
                    <a:satOff val="-18190"/>
                    <a:lumOff val="-11211"/>
                  </a:schemeClr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tr-TR" b="1" spc="600" dirty="0">
                <a:solidFill>
                  <a:srgbClr val="D9C4B2"/>
                </a:solidFill>
                <a:latin typeface="Playfair Display SC" panose="00000500000000000000" pitchFamily="2" charset="-94"/>
              </a:rPr>
              <a:t>rhea</a:t>
            </a:r>
            <a:endParaRPr b="1" spc="600" dirty="0">
              <a:solidFill>
                <a:srgbClr val="D9C4B2"/>
              </a:solidFill>
              <a:latin typeface="Playfair Display SC" panose="00000500000000000000" pitchFamily="2" charset="-9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D7AF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hape 221"/>
          <p:cNvSpPr/>
          <p:nvPr userDrawn="1"/>
        </p:nvSpPr>
        <p:spPr>
          <a:xfrm>
            <a:off x="8570259" y="12602551"/>
            <a:ext cx="7243482" cy="52321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 algn="ctr">
              <a:defRPr sz="2800">
                <a:solidFill>
                  <a:schemeClr val="accent2">
                    <a:satOff val="-18190"/>
                    <a:lumOff val="-11211"/>
                  </a:schemeClr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tr-TR" b="1" spc="600" dirty="0">
                <a:solidFill>
                  <a:srgbClr val="D7AF36"/>
                </a:solidFill>
                <a:latin typeface="Playfair Display SC" panose="00000500000000000000" pitchFamily="2" charset="-94"/>
              </a:rPr>
              <a:t>rhea</a:t>
            </a:r>
            <a:endParaRPr b="1" spc="600" dirty="0">
              <a:solidFill>
                <a:srgbClr val="D7AF36"/>
              </a:solidFill>
              <a:latin typeface="Playfair Display SC" panose="00000500000000000000" pitchFamily="2" charset="-9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C038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D96459"/>
              </a:solidFill>
            </a:endParaRPr>
          </a:p>
        </p:txBody>
      </p:sp>
      <p:sp>
        <p:nvSpPr>
          <p:cNvPr id="10" name="Shape 221"/>
          <p:cNvSpPr/>
          <p:nvPr userDrawn="1"/>
        </p:nvSpPr>
        <p:spPr>
          <a:xfrm>
            <a:off x="8570259" y="12602551"/>
            <a:ext cx="7243482" cy="52321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 algn="ctr">
              <a:defRPr sz="2800">
                <a:solidFill>
                  <a:schemeClr val="accent2">
                    <a:satOff val="-18190"/>
                    <a:lumOff val="-11211"/>
                  </a:schemeClr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tr-TR" b="1" spc="600" dirty="0">
                <a:solidFill>
                  <a:srgbClr val="C0384F"/>
                </a:solidFill>
                <a:latin typeface="Playfair Display SC" panose="00000500000000000000" pitchFamily="2" charset="-94"/>
              </a:rPr>
              <a:t>rhea</a:t>
            </a:r>
            <a:endParaRPr b="1" spc="600" dirty="0">
              <a:solidFill>
                <a:srgbClr val="C0384F"/>
              </a:solidFill>
              <a:latin typeface="Playfair Display SC" panose="00000500000000000000" pitchFamily="2" charset="-9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C1D0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D96459"/>
              </a:solidFill>
            </a:endParaRPr>
          </a:p>
        </p:txBody>
      </p:sp>
      <p:sp>
        <p:nvSpPr>
          <p:cNvPr id="10" name="Shape 221"/>
          <p:cNvSpPr/>
          <p:nvPr userDrawn="1"/>
        </p:nvSpPr>
        <p:spPr>
          <a:xfrm>
            <a:off x="8570259" y="12602551"/>
            <a:ext cx="7243482" cy="52321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 algn="ctr">
              <a:defRPr sz="2800">
                <a:solidFill>
                  <a:schemeClr val="accent2">
                    <a:satOff val="-18190"/>
                    <a:lumOff val="-11211"/>
                  </a:schemeClr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tr-TR" b="1" spc="600" dirty="0">
                <a:solidFill>
                  <a:srgbClr val="C1D0D0"/>
                </a:solidFill>
                <a:latin typeface="Playfair Display SC" panose="00000500000000000000" pitchFamily="2" charset="-94"/>
              </a:rPr>
              <a:t>rhea</a:t>
            </a:r>
            <a:endParaRPr b="1" spc="600" dirty="0">
              <a:solidFill>
                <a:srgbClr val="C1D0D0"/>
              </a:solidFill>
              <a:latin typeface="Playfair Display SC" panose="00000500000000000000" pitchFamily="2" charset="-9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D9C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D96459"/>
              </a:solidFill>
            </a:endParaRPr>
          </a:p>
        </p:txBody>
      </p:sp>
      <p:sp>
        <p:nvSpPr>
          <p:cNvPr id="10" name="Shape 221"/>
          <p:cNvSpPr/>
          <p:nvPr userDrawn="1"/>
        </p:nvSpPr>
        <p:spPr>
          <a:xfrm>
            <a:off x="8570259" y="12602551"/>
            <a:ext cx="7243482" cy="52321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 algn="ctr">
              <a:defRPr sz="2800">
                <a:solidFill>
                  <a:schemeClr val="accent2">
                    <a:satOff val="-18190"/>
                    <a:lumOff val="-11211"/>
                  </a:schemeClr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tr-TR" b="1" spc="600" dirty="0">
                <a:solidFill>
                  <a:srgbClr val="D9C4B2"/>
                </a:solidFill>
                <a:latin typeface="Playfair Display SC" panose="00000500000000000000" pitchFamily="2" charset="-94"/>
              </a:rPr>
              <a:t>rhea</a:t>
            </a:r>
            <a:endParaRPr b="1" spc="600" dirty="0">
              <a:solidFill>
                <a:srgbClr val="D9C4B2"/>
              </a:solidFill>
              <a:latin typeface="Playfair Display SC" panose="00000500000000000000" pitchFamily="2" charset="-9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D9C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D96459"/>
              </a:solidFill>
            </a:endParaRPr>
          </a:p>
        </p:txBody>
      </p:sp>
      <p:sp>
        <p:nvSpPr>
          <p:cNvPr id="10" name="Shape 221"/>
          <p:cNvSpPr/>
          <p:nvPr userDrawn="1"/>
        </p:nvSpPr>
        <p:spPr>
          <a:xfrm>
            <a:off x="8570259" y="12602551"/>
            <a:ext cx="7243482" cy="52321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 algn="ctr">
              <a:defRPr sz="2800">
                <a:solidFill>
                  <a:schemeClr val="accent2">
                    <a:satOff val="-18190"/>
                    <a:lumOff val="-11211"/>
                  </a:schemeClr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tr-TR" b="1" spc="600" dirty="0">
                <a:solidFill>
                  <a:srgbClr val="D9C4B2"/>
                </a:solidFill>
                <a:latin typeface="Playfair Display SC" panose="00000500000000000000" pitchFamily="2" charset="-94"/>
              </a:rPr>
              <a:t>rhea</a:t>
            </a:r>
            <a:endParaRPr b="1" spc="600" dirty="0">
              <a:solidFill>
                <a:srgbClr val="D9C4B2"/>
              </a:solidFill>
              <a:latin typeface="Playfair Display SC" panose="00000500000000000000" pitchFamily="2" charset="-9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182880" tIns="91440" rIns="182880" bIns="91440"/>
          <a:lstStyle/>
          <a:p>
            <a:fld id="{82F288E0-7875-42C4-84C8-98DBBD3BF4D2}" type="datetimeFigureOut">
              <a:rPr lang="zh-CN" altLang="en-US" smtClean="0"/>
              <a:t>2022/11/29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182880" tIns="91440" rIns="182880" bIns="91440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lIns="182880" tIns="91440" rIns="182880" bIns="91440"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8"/>
            <a:ext cx="21945600" cy="2286000"/>
          </a:xfrm>
          <a:prstGeom prst="rect">
            <a:avLst/>
          </a:prstGeom>
        </p:spPr>
        <p:txBody>
          <a:bodyPr lIns="182814" tIns="91420" rIns="182814" bIns="9142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19200" y="3200403"/>
            <a:ext cx="21945600" cy="9051926"/>
          </a:xfrm>
          <a:prstGeom prst="rect">
            <a:avLst/>
          </a:prstGeom>
        </p:spPr>
        <p:txBody>
          <a:bodyPr lIns="182814" tIns="91420" rIns="182814" bIns="9142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219200" y="12712707"/>
            <a:ext cx="5689600" cy="730250"/>
          </a:xfrm>
          <a:prstGeom prst="rect">
            <a:avLst/>
          </a:prstGeom>
        </p:spPr>
        <p:txBody>
          <a:bodyPr lIns="182814" tIns="91420" rIns="182814" bIns="91420"/>
          <a:lstStyle/>
          <a:p>
            <a:fld id="{530820CF-B880-4189-942D-D702A7CBA730}" type="datetimeFigureOut">
              <a:rPr lang="zh-CN" altLang="en-US" smtClean="0"/>
              <a:t>2022/11/29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331200" y="12712707"/>
            <a:ext cx="7721600" cy="730250"/>
          </a:xfrm>
          <a:prstGeom prst="rect">
            <a:avLst/>
          </a:prstGeom>
        </p:spPr>
        <p:txBody>
          <a:bodyPr lIns="182814" tIns="91420" rIns="182814" bIns="9142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7475200" y="12712707"/>
            <a:ext cx="5689600" cy="730250"/>
          </a:xfrm>
          <a:prstGeom prst="rect">
            <a:avLst/>
          </a:prstGeom>
        </p:spPr>
        <p:txBody>
          <a:bodyPr lIns="182814" tIns="91420" rIns="182814" bIns="9142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-2661" y="11459461"/>
            <a:ext cx="24377306" cy="2137122"/>
            <a:chOff x="-1900" y="8021604"/>
            <a:chExt cx="17276781" cy="1495985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16481" y="8021604"/>
              <a:ext cx="10058400" cy="149598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34"/>
            <a:stretch>
              <a:fillRect/>
            </a:stretch>
          </p:blipFill>
          <p:spPr>
            <a:xfrm flipH="1">
              <a:off x="-1900" y="8021604"/>
              <a:ext cx="6574822" cy="149598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34"/>
            <a:stretch>
              <a:fillRect/>
            </a:stretch>
          </p:blipFill>
          <p:spPr>
            <a:xfrm flipH="1">
              <a:off x="686589" y="8021604"/>
              <a:ext cx="6574822" cy="1495985"/>
            </a:xfrm>
            <a:prstGeom prst="rect">
              <a:avLst/>
            </a:prstGeom>
          </p:spPr>
        </p:pic>
      </p:grpSp>
      <p:pic>
        <p:nvPicPr>
          <p:cNvPr id="14" name="Picture 2" descr="C:\Documents and Settings\lxl\桌面\fengmian.jpg"/>
          <p:cNvPicPr>
            <a:picLocks noChangeAspect="1" noChangeArrowheads="1"/>
          </p:cNvPicPr>
          <p:nvPr userDrawn="1"/>
        </p:nvPicPr>
        <p:blipFill>
          <a:blip r:embed="rId3" cstate="print"/>
          <a:srcRect b="23519"/>
          <a:stretch>
            <a:fillRect/>
          </a:stretch>
        </p:blipFill>
        <p:spPr bwMode="auto">
          <a:xfrm>
            <a:off x="9086" y="274414"/>
            <a:ext cx="3844372" cy="838032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hyperlink" Target="https://wood.codemao.cn/" TargetMode="External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gif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8"/>
          <p:cNvSpPr txBox="1"/>
          <p:nvPr/>
        </p:nvSpPr>
        <p:spPr>
          <a:xfrm>
            <a:off x="1620000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温馨提示：</a:t>
            </a:r>
            <a:endParaRPr lang="zh-CN" altLang="en-US" sz="60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1620000" y="3794671"/>
            <a:ext cx="21974972" cy="3316030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腾讯会议的同学请将名字改为本人真实姓名</a:t>
            </a:r>
            <a:endParaRPr lang="en-US" altLang="zh-CN" sz="4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只写名字，不要带任何前缀或后缀</a:t>
            </a:r>
          </a:p>
        </p:txBody>
      </p:sp>
    </p:spTree>
    <p:extLst>
      <p:ext uri="{BB962C8B-B14F-4D97-AF65-F5344CB8AC3E}">
        <p14:creationId xmlns:p14="http://schemas.microsoft.com/office/powerpoint/2010/main" val="158556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7"/>
          <p:cNvSpPr/>
          <p:nvPr/>
        </p:nvSpPr>
        <p:spPr>
          <a:xfrm>
            <a:off x="2841812" y="3083859"/>
            <a:ext cx="18700376" cy="9327776"/>
          </a:xfrm>
          <a:prstGeom prst="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Rectangle 9"/>
          <p:cNvSpPr/>
          <p:nvPr/>
        </p:nvSpPr>
        <p:spPr>
          <a:xfrm>
            <a:off x="813140" y="838201"/>
            <a:ext cx="22732660" cy="12017028"/>
          </a:xfrm>
          <a:prstGeom prst="rect">
            <a:avLst/>
          </a:prstGeom>
          <a:noFill/>
          <a:ln w="50800">
            <a:solidFill>
              <a:srgbClr val="C038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矩形 1"/>
          <p:cNvSpPr/>
          <p:nvPr/>
        </p:nvSpPr>
        <p:spPr>
          <a:xfrm>
            <a:off x="2277480" y="1144867"/>
            <a:ext cx="198039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0" b="1" smtClean="0">
                <a:solidFill>
                  <a:srgbClr val="86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  形  绘  制</a:t>
            </a:r>
            <a:endParaRPr lang="zh-CN" altLang="en-US" sz="8000" b="1" dirty="0">
              <a:solidFill>
                <a:srgbClr val="86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20000" y="14400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工具选取</a:t>
            </a:r>
          </a:p>
        </p:txBody>
      </p:sp>
      <p:sp>
        <p:nvSpPr>
          <p:cNvPr id="18" name="TextBox 4"/>
          <p:cNvSpPr txBox="1"/>
          <p:nvPr/>
        </p:nvSpPr>
        <p:spPr>
          <a:xfrm>
            <a:off x="1624966" y="2493872"/>
            <a:ext cx="18316599" cy="1484759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sz="4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本节课的演示程序使用</a:t>
            </a:r>
            <a:r>
              <a:rPr lang="zh-CN" altLang="en-US" sz="4400" dirty="0" smtClean="0"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海龟编辑器</a:t>
            </a:r>
            <a:endParaRPr lang="en-US" altLang="zh-CN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7933" y="3978631"/>
            <a:ext cx="13759543" cy="706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3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8"/>
          <p:cNvSpPr txBox="1"/>
          <p:nvPr/>
        </p:nvSpPr>
        <p:spPr>
          <a:xfrm>
            <a:off x="1380514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主题一：房子</a:t>
            </a:r>
            <a:endParaRPr lang="zh-CN" altLang="en-US" sz="60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595" y="3966155"/>
            <a:ext cx="8492671" cy="70303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98484" y="3529694"/>
            <a:ext cx="7048500" cy="5524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720309" y="9489585"/>
            <a:ext cx="3791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/>
              <a:t> </a:t>
            </a:r>
            <a:r>
              <a:rPr kumimoji="1" lang="en-US" altLang="zh-CN" dirty="0" smtClean="0"/>
              <a:t>-------by</a:t>
            </a:r>
            <a:r>
              <a:rPr kumimoji="1" lang="zh-CN" altLang="en-US" dirty="0" smtClean="0"/>
              <a:t> </a:t>
            </a:r>
            <a:r>
              <a:rPr lang="zh-CN" altLang="en-US" dirty="0" smtClean="0"/>
              <a:t>伍俊烨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474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8"/>
          <p:cNvSpPr txBox="1"/>
          <p:nvPr/>
        </p:nvSpPr>
        <p:spPr>
          <a:xfrm>
            <a:off x="1380514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主题一：房子</a:t>
            </a:r>
            <a:endParaRPr lang="zh-CN" altLang="en-US" sz="60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9684" y="3428094"/>
            <a:ext cx="7048500" cy="5524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8888709" y="9235585"/>
            <a:ext cx="3791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/>
              <a:t> </a:t>
            </a:r>
            <a:r>
              <a:rPr kumimoji="1" lang="en-US" altLang="zh-CN" dirty="0" smtClean="0"/>
              <a:t>-------by</a:t>
            </a:r>
            <a:r>
              <a:rPr kumimoji="1" lang="zh-CN" altLang="en-US" dirty="0" smtClean="0"/>
              <a:t> </a:t>
            </a:r>
            <a:r>
              <a:rPr lang="zh-CN" altLang="en-US" dirty="0" smtClean="0"/>
              <a:t>伍俊烨</a:t>
            </a:r>
            <a:endParaRPr kumimoji="1"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4284" y="3440794"/>
            <a:ext cx="7048500" cy="5524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83442" y="4036217"/>
            <a:ext cx="11780874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700" smtClean="0"/>
              <a:t>签到啦</a:t>
            </a:r>
            <a:endParaRPr kumimoji="1" lang="zh-CN" altLang="en-US" sz="28700" dirty="0"/>
          </a:p>
        </p:txBody>
      </p:sp>
    </p:spTree>
    <p:extLst>
      <p:ext uri="{BB962C8B-B14F-4D97-AF65-F5344CB8AC3E}">
        <p14:creationId xmlns:p14="http://schemas.microsoft.com/office/powerpoint/2010/main" val="32373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80514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主题二：分形树</a:t>
            </a:r>
            <a:endParaRPr lang="zh-CN" altLang="en-US" sz="60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AECFC3C-5E4C-9D4A-8F1B-05F13C7AB5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45"/>
          <a:stretch/>
        </p:blipFill>
        <p:spPr>
          <a:xfrm>
            <a:off x="6312168" y="2197393"/>
            <a:ext cx="12217879" cy="8337743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="" xmlns:a16="http://schemas.microsoft.com/office/drawing/2014/main" id="{A26FA392-BA21-3A4D-94EC-874F926AA69A}"/>
              </a:ext>
            </a:extLst>
          </p:cNvPr>
          <p:cNvSpPr txBox="1"/>
          <p:nvPr/>
        </p:nvSpPr>
        <p:spPr>
          <a:xfrm>
            <a:off x="18530047" y="10267052"/>
            <a:ext cx="2482662" cy="1071377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的黑白版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8">
            <a:extLst>
              <a:ext uri="{FF2B5EF4-FFF2-40B4-BE49-F238E27FC236}">
                <a16:creationId xmlns="" xmlns:a16="http://schemas.microsoft.com/office/drawing/2014/main" id="{BE39A7FC-0BC7-EF4E-8392-2BF28BFCBE3F}"/>
              </a:ext>
            </a:extLst>
          </p:cNvPr>
          <p:cNvSpPr txBox="1"/>
          <p:nvPr/>
        </p:nvSpPr>
        <p:spPr>
          <a:xfrm>
            <a:off x="1620000" y="14400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F5918EF-9B6D-0A49-B0A7-F3E0E0DADF6B}"/>
              </a:ext>
            </a:extLst>
          </p:cNvPr>
          <p:cNvSpPr/>
          <p:nvPr/>
        </p:nvSpPr>
        <p:spPr>
          <a:xfrm>
            <a:off x="2879956" y="3248592"/>
            <a:ext cx="49167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太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大太复杂，搞不定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ADBA1B7E-7A01-CA4E-879F-E53B624A3B05}"/>
              </a:ext>
            </a:extLst>
          </p:cNvPr>
          <p:cNvSpPr/>
          <p:nvPr/>
        </p:nvSpPr>
        <p:spPr>
          <a:xfrm>
            <a:off x="2879956" y="4528391"/>
            <a:ext cx="11380038" cy="10331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当你遇到一个复杂的问题的时候，你可以尝试着拆解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B1D385F5-53AC-A84E-9230-E291CA73FAC5}"/>
              </a:ext>
            </a:extLst>
          </p:cNvPr>
          <p:cNvSpPr/>
          <p:nvPr/>
        </p:nvSpPr>
        <p:spPr>
          <a:xfrm>
            <a:off x="2879956" y="5824832"/>
            <a:ext cx="10918374" cy="10331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但是，在你拆解问题之前，你应该先想明白一件事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A4621FB2-6B8D-364F-AD8D-E663E295F8C1}"/>
              </a:ext>
            </a:extLst>
          </p:cNvPr>
          <p:cNvSpPr/>
          <p:nvPr/>
        </p:nvSpPr>
        <p:spPr>
          <a:xfrm>
            <a:off x="2879956" y="7025380"/>
            <a:ext cx="9071714" cy="10331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就是：复杂问题简易化之后，你能否应对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A6A9F5CE-3CDA-204E-BCB8-2F2A7F723BF9}"/>
              </a:ext>
            </a:extLst>
          </p:cNvPr>
          <p:cNvSpPr/>
          <p:nvPr/>
        </p:nvSpPr>
        <p:spPr>
          <a:xfrm>
            <a:off x="2879956" y="8233660"/>
            <a:ext cx="3993401" cy="10331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比如变成这样：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CFC1D26-18C8-D042-A7AD-616CDCBB4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951" y="9553008"/>
            <a:ext cx="1168400" cy="1828800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="" xmlns:a16="http://schemas.microsoft.com/office/drawing/2014/main" id="{2A367439-B6FD-8C45-9EBB-632449AD758F}"/>
              </a:ext>
            </a:extLst>
          </p:cNvPr>
          <p:cNvSpPr txBox="1"/>
          <p:nvPr/>
        </p:nvSpPr>
        <p:spPr>
          <a:xfrm>
            <a:off x="9691110" y="10307728"/>
            <a:ext cx="4306792" cy="1071377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答案是：太能了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20000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="" xmlns:a16="http://schemas.microsoft.com/office/drawing/2014/main" id="{E96EAC56-5FEB-D74B-91B8-EBF8341D64AB}"/>
              </a:ext>
            </a:extLst>
          </p:cNvPr>
          <p:cNvSpPr txBox="1"/>
          <p:nvPr/>
        </p:nvSpPr>
        <p:spPr>
          <a:xfrm>
            <a:off x="1619999" y="2818846"/>
            <a:ext cx="6340659" cy="1071377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经过观察，不难发现：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B530A52B-3027-5A4D-91BA-140066F2163C}"/>
              </a:ext>
            </a:extLst>
          </p:cNvPr>
          <p:cNvGrpSpPr/>
          <p:nvPr/>
        </p:nvGrpSpPr>
        <p:grpSpPr>
          <a:xfrm>
            <a:off x="1380518" y="5029592"/>
            <a:ext cx="7663094" cy="1859795"/>
            <a:chOff x="1906738" y="4240667"/>
            <a:chExt cx="7663094" cy="1859795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AECFC3C-5E4C-9D4A-8F1B-05F13C7AB5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345"/>
            <a:stretch/>
          </p:blipFill>
          <p:spPr>
            <a:xfrm>
              <a:off x="1906738" y="4510726"/>
              <a:ext cx="1569964" cy="1071377"/>
            </a:xfrm>
            <a:prstGeom prst="rect">
              <a:avLst/>
            </a:prstGeom>
          </p:spPr>
        </p:pic>
        <p:sp>
          <p:nvSpPr>
            <p:cNvPr id="12" name="TextBox 4">
              <a:extLst>
                <a:ext uri="{FF2B5EF4-FFF2-40B4-BE49-F238E27FC236}">
                  <a16:creationId xmlns="" xmlns:a16="http://schemas.microsoft.com/office/drawing/2014/main" id="{A26FA392-BA21-3A4D-94EC-874F926AA69A}"/>
                </a:ext>
              </a:extLst>
            </p:cNvPr>
            <p:cNvSpPr txBox="1"/>
            <p:nvPr/>
          </p:nvSpPr>
          <p:spPr>
            <a:xfrm>
              <a:off x="3476703" y="4510726"/>
              <a:ext cx="530522" cy="1071377"/>
            </a:xfrm>
            <a:prstGeom prst="rect">
              <a:avLst/>
            </a:prstGeom>
            <a:noFill/>
          </p:spPr>
          <p:txBody>
            <a:bodyPr wrap="square" lIns="129278" tIns="64640" rIns="129278" bIns="64640" rtlCol="0">
              <a:spAutoFit/>
            </a:bodyPr>
            <a:lstStyle/>
            <a:p>
              <a:pPr defTabSz="2082800">
                <a:lnSpc>
                  <a:spcPct val="200000"/>
                </a:lnSpc>
                <a:spcBef>
                  <a:spcPts val="850"/>
                </a:spcBef>
                <a:spcAft>
                  <a:spcPts val="850"/>
                </a:spcAft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BBEE51B1-85A8-C64E-BB05-D290419CA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89344" y="4706471"/>
              <a:ext cx="400984" cy="1108603"/>
            </a:xfrm>
            <a:prstGeom prst="rect">
              <a:avLst/>
            </a:prstGeom>
          </p:spPr>
        </p:pic>
        <p:sp>
          <p:nvSpPr>
            <p:cNvPr id="11" name="TextBox 4">
              <a:extLst>
                <a:ext uri="{FF2B5EF4-FFF2-40B4-BE49-F238E27FC236}">
                  <a16:creationId xmlns="" xmlns:a16="http://schemas.microsoft.com/office/drawing/2014/main" id="{AF534490-81FD-1440-9A6A-5655AA3D4D4F}"/>
                </a:ext>
              </a:extLst>
            </p:cNvPr>
            <p:cNvSpPr txBox="1"/>
            <p:nvPr/>
          </p:nvSpPr>
          <p:spPr>
            <a:xfrm>
              <a:off x="4946763" y="4564515"/>
              <a:ext cx="530522" cy="1071377"/>
            </a:xfrm>
            <a:prstGeom prst="rect">
              <a:avLst/>
            </a:prstGeom>
            <a:noFill/>
          </p:spPr>
          <p:txBody>
            <a:bodyPr wrap="square" lIns="129278" tIns="64640" rIns="129278" bIns="64640" rtlCol="0">
              <a:spAutoFit/>
            </a:bodyPr>
            <a:lstStyle/>
            <a:p>
              <a:pPr defTabSz="2082800">
                <a:lnSpc>
                  <a:spcPct val="200000"/>
                </a:lnSpc>
                <a:spcBef>
                  <a:spcPts val="850"/>
                </a:spcBef>
                <a:spcAft>
                  <a:spcPts val="850"/>
                </a:spcAft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63DB44A1-F6F7-F747-9A8A-D1EB36462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59598" y="4333672"/>
              <a:ext cx="1152190" cy="162531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8F475CAA-C5B8-994E-91E3-21BBECA05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19806" y="4240667"/>
              <a:ext cx="1250026" cy="1859795"/>
            </a:xfrm>
            <a:prstGeom prst="rect">
              <a:avLst/>
            </a:prstGeom>
          </p:spPr>
        </p:pic>
        <p:sp>
          <p:nvSpPr>
            <p:cNvPr id="13" name="TextBox 4">
              <a:extLst>
                <a:ext uri="{FF2B5EF4-FFF2-40B4-BE49-F238E27FC236}">
                  <a16:creationId xmlns="" xmlns:a16="http://schemas.microsoft.com/office/drawing/2014/main" id="{DDB49840-0A34-0942-954A-7967616BA76B}"/>
                </a:ext>
              </a:extLst>
            </p:cNvPr>
            <p:cNvSpPr txBox="1"/>
            <p:nvPr/>
          </p:nvSpPr>
          <p:spPr>
            <a:xfrm>
              <a:off x="7350536" y="4564515"/>
              <a:ext cx="530522" cy="1071377"/>
            </a:xfrm>
            <a:prstGeom prst="rect">
              <a:avLst/>
            </a:prstGeom>
            <a:noFill/>
          </p:spPr>
          <p:txBody>
            <a:bodyPr wrap="square" lIns="129278" tIns="64640" rIns="129278" bIns="64640" rtlCol="0">
              <a:spAutoFit/>
            </a:bodyPr>
            <a:lstStyle/>
            <a:p>
              <a:pPr defTabSz="2082800">
                <a:lnSpc>
                  <a:spcPct val="200000"/>
                </a:lnSpc>
                <a:spcBef>
                  <a:spcPts val="850"/>
                </a:spcBef>
                <a:spcAft>
                  <a:spcPts val="850"/>
                </a:spcAft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Box 4">
            <a:extLst>
              <a:ext uri="{FF2B5EF4-FFF2-40B4-BE49-F238E27FC236}">
                <a16:creationId xmlns="" xmlns:a16="http://schemas.microsoft.com/office/drawing/2014/main" id="{CE49D99C-2C74-0946-BA02-8FCC400FE8D6}"/>
              </a:ext>
            </a:extLst>
          </p:cNvPr>
          <p:cNvSpPr txBox="1"/>
          <p:nvPr/>
        </p:nvSpPr>
        <p:spPr>
          <a:xfrm>
            <a:off x="10313682" y="5341528"/>
            <a:ext cx="6340659" cy="1071377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30C99CC6-77EC-BC4C-BA3F-A90C6407DFD8}"/>
              </a:ext>
            </a:extLst>
          </p:cNvPr>
          <p:cNvGrpSpPr/>
          <p:nvPr/>
        </p:nvGrpSpPr>
        <p:grpSpPr>
          <a:xfrm>
            <a:off x="12441242" y="4569591"/>
            <a:ext cx="7498668" cy="3134130"/>
            <a:chOff x="12187705" y="4325123"/>
            <a:chExt cx="7498668" cy="3134130"/>
          </a:xfrm>
        </p:grpSpPr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2E1CE40F-4049-3C43-B8BB-D6EBD5F4D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87705" y="4333672"/>
              <a:ext cx="973155" cy="1372759"/>
            </a:xfrm>
            <a:prstGeom prst="rect">
              <a:avLst/>
            </a:prstGeom>
          </p:spPr>
        </p:pic>
        <p:sp>
          <p:nvSpPr>
            <p:cNvPr id="16" name="TextBox 4">
              <a:extLst>
                <a:ext uri="{FF2B5EF4-FFF2-40B4-BE49-F238E27FC236}">
                  <a16:creationId xmlns="" xmlns:a16="http://schemas.microsoft.com/office/drawing/2014/main" id="{77B8A075-C298-4B48-99E9-B387BDDD1069}"/>
                </a:ext>
              </a:extLst>
            </p:cNvPr>
            <p:cNvSpPr txBox="1"/>
            <p:nvPr/>
          </p:nvSpPr>
          <p:spPr>
            <a:xfrm>
              <a:off x="13341228" y="4325123"/>
              <a:ext cx="530522" cy="1071377"/>
            </a:xfrm>
            <a:prstGeom prst="rect">
              <a:avLst/>
            </a:prstGeom>
            <a:noFill/>
          </p:spPr>
          <p:txBody>
            <a:bodyPr wrap="square" lIns="129278" tIns="64640" rIns="129278" bIns="64640" rtlCol="0">
              <a:spAutoFit/>
            </a:bodyPr>
            <a:lstStyle/>
            <a:p>
              <a:pPr defTabSz="2082800">
                <a:lnSpc>
                  <a:spcPct val="200000"/>
                </a:lnSpc>
                <a:spcBef>
                  <a:spcPts val="850"/>
                </a:spcBef>
                <a:spcAft>
                  <a:spcPts val="850"/>
                </a:spcAft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43FDE72E-793A-684A-B67F-3686EFF76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40978" y="4633663"/>
              <a:ext cx="571500" cy="825500"/>
            </a:xfrm>
            <a:prstGeom prst="rect">
              <a:avLst/>
            </a:prstGeom>
          </p:spPr>
        </p:pic>
        <p:sp>
          <p:nvSpPr>
            <p:cNvPr id="17" name="TextBox 4">
              <a:extLst>
                <a:ext uri="{FF2B5EF4-FFF2-40B4-BE49-F238E27FC236}">
                  <a16:creationId xmlns="" xmlns:a16="http://schemas.microsoft.com/office/drawing/2014/main" id="{1AB1924C-0151-FA45-AC5E-03FC9962A17A}"/>
                </a:ext>
              </a:extLst>
            </p:cNvPr>
            <p:cNvSpPr txBox="1"/>
            <p:nvPr/>
          </p:nvSpPr>
          <p:spPr>
            <a:xfrm>
              <a:off x="15205261" y="4339681"/>
              <a:ext cx="530522" cy="1071377"/>
            </a:xfrm>
            <a:prstGeom prst="rect">
              <a:avLst/>
            </a:prstGeom>
            <a:noFill/>
          </p:spPr>
          <p:txBody>
            <a:bodyPr wrap="square" lIns="129278" tIns="64640" rIns="129278" bIns="64640" rtlCol="0">
              <a:spAutoFit/>
            </a:bodyPr>
            <a:lstStyle/>
            <a:p>
              <a:pPr defTabSz="2082800">
                <a:lnSpc>
                  <a:spcPct val="200000"/>
                </a:lnSpc>
                <a:spcBef>
                  <a:spcPts val="850"/>
                </a:spcBef>
                <a:spcAft>
                  <a:spcPts val="850"/>
                </a:spcAft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3A14A303-3797-7640-ADDD-52D3E3CB4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920279" y="4510725"/>
              <a:ext cx="1085917" cy="1125167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DDCCA40B-0FCD-4F48-96EE-963CD27E4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528364" y="4472776"/>
              <a:ext cx="1085917" cy="1122603"/>
            </a:xfrm>
            <a:prstGeom prst="rect">
              <a:avLst/>
            </a:prstGeom>
          </p:spPr>
        </p:pic>
        <p:sp>
          <p:nvSpPr>
            <p:cNvPr id="20" name="TextBox 4">
              <a:extLst>
                <a:ext uri="{FF2B5EF4-FFF2-40B4-BE49-F238E27FC236}">
                  <a16:creationId xmlns="" xmlns:a16="http://schemas.microsoft.com/office/drawing/2014/main" id="{C077A36B-D85F-3449-9C4B-72C8D1DE65BE}"/>
                </a:ext>
              </a:extLst>
            </p:cNvPr>
            <p:cNvSpPr txBox="1"/>
            <p:nvPr/>
          </p:nvSpPr>
          <p:spPr>
            <a:xfrm>
              <a:off x="17572492" y="4387786"/>
              <a:ext cx="530522" cy="1071377"/>
            </a:xfrm>
            <a:prstGeom prst="rect">
              <a:avLst/>
            </a:prstGeom>
            <a:noFill/>
          </p:spPr>
          <p:txBody>
            <a:bodyPr wrap="square" lIns="129278" tIns="64640" rIns="129278" bIns="64640" rtlCol="0">
              <a:spAutoFit/>
            </a:bodyPr>
            <a:lstStyle/>
            <a:p>
              <a:pPr defTabSz="2082800">
                <a:lnSpc>
                  <a:spcPct val="200000"/>
                </a:lnSpc>
                <a:spcBef>
                  <a:spcPts val="850"/>
                </a:spcBef>
                <a:spcAft>
                  <a:spcPts val="850"/>
                </a:spcAft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2F4A7292-B703-734E-94EC-1BFB08B09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342119" y="5958540"/>
              <a:ext cx="1008676" cy="1500713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B647B475-7867-7C44-BCE2-1AC58B08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240978" y="6283446"/>
              <a:ext cx="584200" cy="850900"/>
            </a:xfrm>
            <a:prstGeom prst="rect">
              <a:avLst/>
            </a:prstGeom>
          </p:spPr>
        </p:pic>
        <p:sp>
          <p:nvSpPr>
            <p:cNvPr id="23" name="TextBox 4">
              <a:extLst>
                <a:ext uri="{FF2B5EF4-FFF2-40B4-BE49-F238E27FC236}">
                  <a16:creationId xmlns="" xmlns:a16="http://schemas.microsoft.com/office/drawing/2014/main" id="{AF88552E-EFAE-DA43-9939-CC3DCBB9474D}"/>
                </a:ext>
              </a:extLst>
            </p:cNvPr>
            <p:cNvSpPr txBox="1"/>
            <p:nvPr/>
          </p:nvSpPr>
          <p:spPr>
            <a:xfrm>
              <a:off x="13392237" y="5958540"/>
              <a:ext cx="530522" cy="1071377"/>
            </a:xfrm>
            <a:prstGeom prst="rect">
              <a:avLst/>
            </a:prstGeom>
            <a:noFill/>
          </p:spPr>
          <p:txBody>
            <a:bodyPr wrap="square" lIns="129278" tIns="64640" rIns="129278" bIns="64640" rtlCol="0">
              <a:spAutoFit/>
            </a:bodyPr>
            <a:lstStyle/>
            <a:p>
              <a:pPr defTabSz="2082800">
                <a:lnSpc>
                  <a:spcPct val="200000"/>
                </a:lnSpc>
                <a:spcBef>
                  <a:spcPts val="850"/>
                </a:spcBef>
                <a:spcAft>
                  <a:spcPts val="850"/>
                </a:spcAft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4">
              <a:extLst>
                <a:ext uri="{FF2B5EF4-FFF2-40B4-BE49-F238E27FC236}">
                  <a16:creationId xmlns="" xmlns:a16="http://schemas.microsoft.com/office/drawing/2014/main" id="{793771EC-6AC5-A345-8290-DF0A82990347}"/>
                </a:ext>
              </a:extLst>
            </p:cNvPr>
            <p:cNvSpPr txBox="1"/>
            <p:nvPr/>
          </p:nvSpPr>
          <p:spPr>
            <a:xfrm>
              <a:off x="15205261" y="5951544"/>
              <a:ext cx="530522" cy="1071377"/>
            </a:xfrm>
            <a:prstGeom prst="rect">
              <a:avLst/>
            </a:prstGeom>
            <a:noFill/>
          </p:spPr>
          <p:txBody>
            <a:bodyPr wrap="square" lIns="129278" tIns="64640" rIns="129278" bIns="64640" rtlCol="0">
              <a:spAutoFit/>
            </a:bodyPr>
            <a:lstStyle/>
            <a:p>
              <a:pPr defTabSz="2082800">
                <a:lnSpc>
                  <a:spcPct val="200000"/>
                </a:lnSpc>
                <a:spcBef>
                  <a:spcPts val="850"/>
                </a:spcBef>
                <a:spcAft>
                  <a:spcPts val="850"/>
                </a:spcAft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4">
              <a:extLst>
                <a:ext uri="{FF2B5EF4-FFF2-40B4-BE49-F238E27FC236}">
                  <a16:creationId xmlns="" xmlns:a16="http://schemas.microsoft.com/office/drawing/2014/main" id="{31D38F4E-DD39-FB47-8A21-9EB3A8D07691}"/>
                </a:ext>
              </a:extLst>
            </p:cNvPr>
            <p:cNvSpPr txBox="1"/>
            <p:nvPr/>
          </p:nvSpPr>
          <p:spPr>
            <a:xfrm>
              <a:off x="17590249" y="5952133"/>
              <a:ext cx="530522" cy="1071377"/>
            </a:xfrm>
            <a:prstGeom prst="rect">
              <a:avLst/>
            </a:prstGeom>
            <a:noFill/>
          </p:spPr>
          <p:txBody>
            <a:bodyPr wrap="square" lIns="129278" tIns="64640" rIns="129278" bIns="64640" rtlCol="0">
              <a:spAutoFit/>
            </a:bodyPr>
            <a:lstStyle/>
            <a:p>
              <a:pPr defTabSz="2082800">
                <a:lnSpc>
                  <a:spcPct val="200000"/>
                </a:lnSpc>
                <a:spcBef>
                  <a:spcPts val="850"/>
                </a:spcBef>
                <a:spcAft>
                  <a:spcPts val="850"/>
                </a:spcAft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37E250ED-38EB-514B-A6F7-9AC171B17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001571" y="5958540"/>
              <a:ext cx="1034026" cy="1372759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FBEF9986-9FF5-664F-9A6B-17DBFF80F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576828" y="6184201"/>
              <a:ext cx="1109545" cy="1049389"/>
            </a:xfrm>
            <a:prstGeom prst="rect">
              <a:avLst/>
            </a:prstGeom>
          </p:spPr>
        </p:pic>
      </p:grpSp>
      <p:sp>
        <p:nvSpPr>
          <p:cNvPr id="29" name="TextBox 4">
            <a:extLst>
              <a:ext uri="{FF2B5EF4-FFF2-40B4-BE49-F238E27FC236}">
                <a16:creationId xmlns="" xmlns:a16="http://schemas.microsoft.com/office/drawing/2014/main" id="{F3F85546-8D7F-2F4E-AE2F-4D4BCBC23852}"/>
              </a:ext>
            </a:extLst>
          </p:cNvPr>
          <p:cNvSpPr txBox="1"/>
          <p:nvPr/>
        </p:nvSpPr>
        <p:spPr>
          <a:xfrm>
            <a:off x="10313681" y="8282630"/>
            <a:ext cx="6340659" cy="1071377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………..(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此处省略众多步骤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18E61EA5-5667-294A-A165-9F3664F505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24222" y="10253127"/>
            <a:ext cx="417298" cy="653162"/>
          </a:xfrm>
          <a:prstGeom prst="rect">
            <a:avLst/>
          </a:prstGeom>
        </p:spPr>
      </p:pic>
      <p:sp>
        <p:nvSpPr>
          <p:cNvPr id="33" name="TextBox 4">
            <a:extLst>
              <a:ext uri="{FF2B5EF4-FFF2-40B4-BE49-F238E27FC236}">
                <a16:creationId xmlns="" xmlns:a16="http://schemas.microsoft.com/office/drawing/2014/main" id="{014DCE58-259A-514E-841D-E93EE756767D}"/>
              </a:ext>
            </a:extLst>
          </p:cNvPr>
          <p:cNvSpPr txBox="1"/>
          <p:nvPr/>
        </p:nvSpPr>
        <p:spPr>
          <a:xfrm>
            <a:off x="11339195" y="9825063"/>
            <a:ext cx="5143679" cy="1088369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⬅️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最终会变成介个样子</a:t>
            </a:r>
          </a:p>
        </p:txBody>
      </p:sp>
    </p:spTree>
    <p:extLst>
      <p:ext uri="{BB962C8B-B14F-4D97-AF65-F5344CB8AC3E}">
        <p14:creationId xmlns:p14="http://schemas.microsoft.com/office/powerpoint/2010/main" val="20517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20000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="" xmlns:a16="http://schemas.microsoft.com/office/drawing/2014/main" id="{5E4BE74E-733E-BA4B-8F02-50F3063EFAF9}"/>
              </a:ext>
            </a:extLst>
          </p:cNvPr>
          <p:cNvSpPr txBox="1"/>
          <p:nvPr/>
        </p:nvSpPr>
        <p:spPr>
          <a:xfrm>
            <a:off x="2065163" y="2808631"/>
            <a:ext cx="6340659" cy="1071377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用文字描述就是：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BD6180CE-076F-1D46-9FB3-27B12AC9A019}"/>
              </a:ext>
            </a:extLst>
          </p:cNvPr>
          <p:cNvSpPr/>
          <p:nvPr/>
        </p:nvSpPr>
        <p:spPr>
          <a:xfrm>
            <a:off x="2065163" y="4240667"/>
            <a:ext cx="7225055" cy="10331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大树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树干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左小树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右小树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81E6BC8D-812E-1E47-A27D-78E36508718A}"/>
              </a:ext>
            </a:extLst>
          </p:cNvPr>
          <p:cNvSpPr/>
          <p:nvPr/>
        </p:nvSpPr>
        <p:spPr>
          <a:xfrm>
            <a:off x="2065163" y="5428372"/>
            <a:ext cx="9995044" cy="10331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左小树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左小树树干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左小小树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右小小树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4">
            <a:extLst>
              <a:ext uri="{FF2B5EF4-FFF2-40B4-BE49-F238E27FC236}">
                <a16:creationId xmlns="" xmlns:a16="http://schemas.microsoft.com/office/drawing/2014/main" id="{CC7DA51F-5D57-C149-9BCB-D70C8B375BEA}"/>
              </a:ext>
            </a:extLst>
          </p:cNvPr>
          <p:cNvSpPr txBox="1"/>
          <p:nvPr/>
        </p:nvSpPr>
        <p:spPr>
          <a:xfrm>
            <a:off x="13833242" y="6711999"/>
            <a:ext cx="5143679" cy="1088369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右小小树同理可得</a:t>
            </a:r>
          </a:p>
        </p:txBody>
      </p:sp>
      <p:sp>
        <p:nvSpPr>
          <p:cNvPr id="38" name="TextBox 4">
            <a:extLst>
              <a:ext uri="{FF2B5EF4-FFF2-40B4-BE49-F238E27FC236}">
                <a16:creationId xmlns="" xmlns:a16="http://schemas.microsoft.com/office/drawing/2014/main" id="{2BD86D41-0EA4-D340-B37D-7B847312A209}"/>
              </a:ext>
            </a:extLst>
          </p:cNvPr>
          <p:cNvSpPr txBox="1"/>
          <p:nvPr/>
        </p:nvSpPr>
        <p:spPr>
          <a:xfrm>
            <a:off x="13833243" y="5580772"/>
            <a:ext cx="5143679" cy="1088369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右小树同理可得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DDA96A6D-54A7-CC44-A911-7510A81A5203}"/>
              </a:ext>
            </a:extLst>
          </p:cNvPr>
          <p:cNvSpPr/>
          <p:nvPr/>
        </p:nvSpPr>
        <p:spPr>
          <a:xfrm>
            <a:off x="2340719" y="8684825"/>
            <a:ext cx="55322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………..(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此处省略众多步骤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C6DBD201-74C4-424B-A0CF-0BA9C0EDE23A}"/>
              </a:ext>
            </a:extLst>
          </p:cNvPr>
          <p:cNvSpPr/>
          <p:nvPr/>
        </p:nvSpPr>
        <p:spPr>
          <a:xfrm>
            <a:off x="2065163" y="9766268"/>
            <a:ext cx="20109992" cy="10331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左小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树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左小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树树干（一条直线）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左小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N+1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树（一条直线）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右小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N+1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树（一条直线）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A8B21D94-748D-2949-A4CF-53A72FB70A9E}"/>
              </a:ext>
            </a:extLst>
          </p:cNvPr>
          <p:cNvSpPr/>
          <p:nvPr/>
        </p:nvSpPr>
        <p:spPr>
          <a:xfrm>
            <a:off x="2065163" y="6896652"/>
            <a:ext cx="11296682" cy="10331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左小小树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左小小树树干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左小小小树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右小小小树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04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20000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="" xmlns:a16="http://schemas.microsoft.com/office/drawing/2014/main" id="{5E4BE74E-733E-BA4B-8F02-50F3063EFAF9}"/>
              </a:ext>
            </a:extLst>
          </p:cNvPr>
          <p:cNvSpPr txBox="1"/>
          <p:nvPr/>
        </p:nvSpPr>
        <p:spPr>
          <a:xfrm>
            <a:off x="1620000" y="2667288"/>
            <a:ext cx="15947564" cy="2410206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貌似可行，但是这样分解下去也挺累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但其实，你只需要告诉计算机怎么分解就可以了，剩下的，交给它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6DEDC021-4BD7-AB47-9966-40AA09B10629}"/>
              </a:ext>
            </a:extLst>
          </p:cNvPr>
          <p:cNvSpPr/>
          <p:nvPr/>
        </p:nvSpPr>
        <p:spPr>
          <a:xfrm>
            <a:off x="3158838" y="5909903"/>
            <a:ext cx="4876800" cy="4571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/>
              <a:t>画大树：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画一个树干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左转一个角度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画小树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右转一个角度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画小树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回到起点</a:t>
            </a:r>
          </a:p>
        </p:txBody>
      </p:sp>
      <p:sp>
        <p:nvSpPr>
          <p:cNvPr id="14" name="圆角矩形 13">
            <a:extLst>
              <a:ext uri="{FF2B5EF4-FFF2-40B4-BE49-F238E27FC236}">
                <a16:creationId xmlns="" xmlns:a16="http://schemas.microsoft.com/office/drawing/2014/main" id="{82E4028C-414B-7445-BEDA-657F23F00E64}"/>
              </a:ext>
            </a:extLst>
          </p:cNvPr>
          <p:cNvSpPr/>
          <p:nvPr/>
        </p:nvSpPr>
        <p:spPr>
          <a:xfrm>
            <a:off x="11505710" y="5733847"/>
            <a:ext cx="5618509" cy="51180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/>
              <a:t>画树（长度为</a:t>
            </a:r>
            <a:r>
              <a:rPr kumimoji="1" lang="en-US" altLang="zh-CN" dirty="0"/>
              <a:t>L</a:t>
            </a:r>
            <a:r>
              <a:rPr kumimoji="1" lang="zh-CN" altLang="en-US" dirty="0"/>
              <a:t>）：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向前</a:t>
            </a:r>
            <a:r>
              <a:rPr kumimoji="1" lang="en-US" altLang="zh-CN" dirty="0"/>
              <a:t>L</a:t>
            </a:r>
            <a:r>
              <a:rPr kumimoji="1" lang="zh-CN" altLang="en-US" dirty="0"/>
              <a:t>单位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左转</a:t>
            </a:r>
            <a:r>
              <a:rPr kumimoji="1" lang="en-US" altLang="zh-CN" dirty="0"/>
              <a:t>40</a:t>
            </a:r>
            <a:r>
              <a:rPr kumimoji="1" lang="zh-CN" altLang="en-US" dirty="0"/>
              <a:t>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画树（长度为</a:t>
            </a:r>
            <a:r>
              <a:rPr kumimoji="1" lang="en-US" altLang="zh-CN" dirty="0"/>
              <a:t>L/1.5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右转</a:t>
            </a:r>
            <a:r>
              <a:rPr kumimoji="1" lang="en-US" altLang="zh-CN" dirty="0"/>
              <a:t>80</a:t>
            </a:r>
            <a:r>
              <a:rPr kumimoji="1" lang="zh-CN" altLang="en-US" dirty="0"/>
              <a:t>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画树（长度为</a:t>
            </a:r>
            <a:r>
              <a:rPr kumimoji="1" lang="en-US" altLang="zh-CN" dirty="0"/>
              <a:t>L/1.5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左转</a:t>
            </a:r>
            <a:r>
              <a:rPr kumimoji="1" lang="en-US" altLang="zh-CN" dirty="0"/>
              <a:t>40</a:t>
            </a:r>
            <a:r>
              <a:rPr kumimoji="1" lang="zh-CN" altLang="en-US" dirty="0"/>
              <a:t>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后退</a:t>
            </a:r>
            <a:r>
              <a:rPr kumimoji="1" lang="en-US" altLang="zh-CN" dirty="0"/>
              <a:t>L</a:t>
            </a:r>
            <a:r>
              <a:rPr kumimoji="1" lang="zh-CN" altLang="en-US" dirty="0"/>
              <a:t>单位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5135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20000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="" xmlns:a16="http://schemas.microsoft.com/office/drawing/2014/main" id="{5E4BE74E-733E-BA4B-8F02-50F3063EFAF9}"/>
              </a:ext>
            </a:extLst>
          </p:cNvPr>
          <p:cNvSpPr txBox="1"/>
          <p:nvPr/>
        </p:nvSpPr>
        <p:spPr>
          <a:xfrm>
            <a:off x="1620000" y="2667288"/>
            <a:ext cx="15947564" cy="2410206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貌似可行，但是这样分解下去也挺累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但其实，你只需要告诉计算机怎么分解就可以了，剩下的，交给它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6DEDC021-4BD7-AB47-9966-40AA09B10629}"/>
              </a:ext>
            </a:extLst>
          </p:cNvPr>
          <p:cNvSpPr/>
          <p:nvPr/>
        </p:nvSpPr>
        <p:spPr>
          <a:xfrm>
            <a:off x="2438053" y="6006883"/>
            <a:ext cx="4876800" cy="4571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/>
              <a:t>画大树：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画一个树干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左转一个角度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画小树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右转一个角度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画小树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回到起点</a:t>
            </a:r>
          </a:p>
        </p:txBody>
      </p:sp>
      <p:sp>
        <p:nvSpPr>
          <p:cNvPr id="14" name="圆角矩形 13">
            <a:extLst>
              <a:ext uri="{FF2B5EF4-FFF2-40B4-BE49-F238E27FC236}">
                <a16:creationId xmlns="" xmlns:a16="http://schemas.microsoft.com/office/drawing/2014/main" id="{82E4028C-414B-7445-BEDA-657F23F00E64}"/>
              </a:ext>
            </a:extLst>
          </p:cNvPr>
          <p:cNvSpPr/>
          <p:nvPr/>
        </p:nvSpPr>
        <p:spPr>
          <a:xfrm>
            <a:off x="8304593" y="5418555"/>
            <a:ext cx="5828784" cy="57486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/>
              <a:t>画树（长度为</a:t>
            </a:r>
            <a:r>
              <a:rPr kumimoji="1" lang="en-US" altLang="zh-CN" dirty="0"/>
              <a:t>L</a:t>
            </a:r>
            <a:r>
              <a:rPr kumimoji="1" lang="zh-CN" altLang="en-US" dirty="0"/>
              <a:t>）：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向前</a:t>
            </a:r>
            <a:r>
              <a:rPr kumimoji="1" lang="en-US" altLang="zh-CN" dirty="0"/>
              <a:t>L</a:t>
            </a:r>
            <a:r>
              <a:rPr kumimoji="1" lang="zh-CN" altLang="en-US" dirty="0"/>
              <a:t>单位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左转</a:t>
            </a:r>
            <a:r>
              <a:rPr kumimoji="1" lang="en-US" altLang="zh-CN" dirty="0"/>
              <a:t>40</a:t>
            </a:r>
            <a:r>
              <a:rPr kumimoji="1" lang="zh-CN" altLang="en-US" dirty="0"/>
              <a:t>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画树（长度为</a:t>
            </a:r>
            <a:r>
              <a:rPr kumimoji="1" lang="en-US" altLang="zh-CN" dirty="0"/>
              <a:t>L/1.5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右转</a:t>
            </a:r>
            <a:r>
              <a:rPr kumimoji="1" lang="en-US" altLang="zh-CN" dirty="0"/>
              <a:t>80</a:t>
            </a:r>
            <a:r>
              <a:rPr kumimoji="1" lang="zh-CN" altLang="en-US" dirty="0"/>
              <a:t>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画树（长度为</a:t>
            </a:r>
            <a:r>
              <a:rPr kumimoji="1" lang="en-US" altLang="zh-CN" dirty="0"/>
              <a:t>L/1.5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左转</a:t>
            </a:r>
            <a:r>
              <a:rPr kumimoji="1" lang="en-US" altLang="zh-CN" dirty="0"/>
              <a:t>40</a:t>
            </a:r>
            <a:r>
              <a:rPr kumimoji="1" lang="zh-CN" altLang="en-US" dirty="0"/>
              <a:t>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后退</a:t>
            </a:r>
            <a:r>
              <a:rPr kumimoji="1" lang="en-US" altLang="zh-CN" dirty="0"/>
              <a:t>L</a:t>
            </a:r>
            <a:r>
              <a:rPr kumimoji="1" lang="zh-CN" altLang="en-US" dirty="0"/>
              <a:t>单位</a:t>
            </a:r>
            <a:endParaRPr kumimoji="1" lang="en-US" altLang="zh-CN" dirty="0"/>
          </a:p>
        </p:txBody>
      </p:sp>
      <p:sp>
        <p:nvSpPr>
          <p:cNvPr id="10" name="圆角矩形 9">
            <a:extLst>
              <a:ext uri="{FF2B5EF4-FFF2-40B4-BE49-F238E27FC236}">
                <a16:creationId xmlns="" xmlns:a16="http://schemas.microsoft.com/office/drawing/2014/main" id="{9A5001D2-8D3E-FA40-BB05-8B9145CFA3AC}"/>
              </a:ext>
            </a:extLst>
          </p:cNvPr>
          <p:cNvSpPr/>
          <p:nvPr/>
        </p:nvSpPr>
        <p:spPr>
          <a:xfrm>
            <a:off x="15123116" y="5657843"/>
            <a:ext cx="6240940" cy="5961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dirty="0"/>
              <a:t>画树（长度为</a:t>
            </a:r>
            <a:r>
              <a:rPr kumimoji="1" lang="en-US" altLang="zh-CN" dirty="0"/>
              <a:t>L</a:t>
            </a:r>
            <a:r>
              <a:rPr kumimoji="1" lang="zh-CN" altLang="en-US" dirty="0"/>
              <a:t>）：</a:t>
            </a:r>
            <a:endParaRPr kumimoji="1" lang="en-US" altLang="zh-CN" dirty="0"/>
          </a:p>
          <a:p>
            <a:r>
              <a:rPr kumimoji="1" lang="zh-CN" altLang="en-US" dirty="0"/>
              <a:t>         如果</a:t>
            </a:r>
            <a:r>
              <a:rPr kumimoji="1" lang="en-US" altLang="zh-CN" dirty="0"/>
              <a:t>L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&lt;5,</a:t>
            </a:r>
            <a:r>
              <a:rPr kumimoji="1" lang="zh-CN" altLang="en-US" dirty="0"/>
              <a:t>则停止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向前</a:t>
            </a:r>
            <a:r>
              <a:rPr kumimoji="1" lang="en-US" altLang="zh-CN" dirty="0"/>
              <a:t>L</a:t>
            </a:r>
            <a:r>
              <a:rPr kumimoji="1" lang="zh-CN" altLang="en-US" dirty="0"/>
              <a:t>单位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左转</a:t>
            </a:r>
            <a:r>
              <a:rPr kumimoji="1" lang="en-US" altLang="zh-CN" dirty="0"/>
              <a:t>40</a:t>
            </a:r>
            <a:r>
              <a:rPr kumimoji="1" lang="zh-CN" altLang="en-US" dirty="0"/>
              <a:t>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画树（长度为</a:t>
            </a:r>
            <a:r>
              <a:rPr kumimoji="1" lang="en-US" altLang="zh-CN" dirty="0"/>
              <a:t>L/1.5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右转</a:t>
            </a:r>
            <a:r>
              <a:rPr kumimoji="1" lang="en-US" altLang="zh-CN" dirty="0"/>
              <a:t>80</a:t>
            </a:r>
            <a:r>
              <a:rPr kumimoji="1" lang="zh-CN" altLang="en-US" dirty="0"/>
              <a:t>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画树（长度为</a:t>
            </a:r>
            <a:r>
              <a:rPr kumimoji="1" lang="en-US" altLang="zh-CN" dirty="0"/>
              <a:t>L/1.5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左转</a:t>
            </a:r>
            <a:r>
              <a:rPr kumimoji="1" lang="en-US" altLang="zh-CN" dirty="0"/>
              <a:t>40</a:t>
            </a:r>
            <a:r>
              <a:rPr kumimoji="1" lang="zh-CN" altLang="en-US" dirty="0"/>
              <a:t>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后退</a:t>
            </a:r>
            <a:r>
              <a:rPr kumimoji="1" lang="en-US" altLang="zh-CN" dirty="0"/>
              <a:t>L</a:t>
            </a:r>
            <a:r>
              <a:rPr kumimoji="1" lang="zh-CN" altLang="en-US" dirty="0"/>
              <a:t>单位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5999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20000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="" xmlns:a16="http://schemas.microsoft.com/office/drawing/2014/main" id="{5E4BE74E-733E-BA4B-8F02-50F3063EFAF9}"/>
              </a:ext>
            </a:extLst>
          </p:cNvPr>
          <p:cNvSpPr txBox="1"/>
          <p:nvPr/>
        </p:nvSpPr>
        <p:spPr>
          <a:xfrm>
            <a:off x="1620000" y="2667288"/>
            <a:ext cx="15947564" cy="1071377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尝试翻译成为图形化语言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4F86A35-2535-E24C-B263-EF69D995E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109" y="3957981"/>
            <a:ext cx="5721928" cy="78676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446EA80-D1F1-8243-93FB-3227981B7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56427" y="4248926"/>
            <a:ext cx="4890494" cy="6328875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="" xmlns:a16="http://schemas.microsoft.com/office/drawing/2014/main" id="{7B681775-5908-8A4E-A1D6-A074585D7F85}"/>
              </a:ext>
            </a:extLst>
          </p:cNvPr>
          <p:cNvSpPr txBox="1"/>
          <p:nvPr/>
        </p:nvSpPr>
        <p:spPr>
          <a:xfrm>
            <a:off x="13156427" y="2812760"/>
            <a:ext cx="15947564" cy="1071377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以及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python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3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20000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调试程序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26713A46-B45A-964D-8BDD-5B84507A54C1}"/>
              </a:ext>
            </a:extLst>
          </p:cNvPr>
          <p:cNvSpPr/>
          <p:nvPr/>
        </p:nvSpPr>
        <p:spPr>
          <a:xfrm>
            <a:off x="1982036" y="3353976"/>
            <a:ext cx="12303368" cy="10331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defTabSz="2082800">
              <a:lnSpc>
                <a:spcPct val="200000"/>
              </a:lnSpc>
              <a:spcBef>
                <a:spcPts val="850"/>
              </a:spcBef>
              <a:spcAft>
                <a:spcPts val="85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调用你设计的函数，并运行，观察效果是否和你预期相同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B6B41F89-91D7-2847-A253-952ADD09E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4759" y="5140748"/>
            <a:ext cx="3619500" cy="33655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FF0B874-AD9A-EC45-8ABA-12DEA457A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798" y="5293148"/>
            <a:ext cx="4492202" cy="295872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D909C133-08F7-DA4E-A183-D189277A2A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21803" y="5510589"/>
            <a:ext cx="2661885" cy="209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18985" y="12555415"/>
            <a:ext cx="1937442" cy="545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C:\Users\Administrator\Desktop\9099256466089441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66" y="11508276"/>
            <a:ext cx="2808879" cy="20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20000" y="1394100"/>
            <a:ext cx="16142220" cy="1053872"/>
          </a:xfrm>
          <a:prstGeom prst="rect">
            <a:avLst/>
          </a:prstGeom>
          <a:noFill/>
        </p:spPr>
        <p:txBody>
          <a:bodyPr wrap="square" lIns="129278" tIns="64640" rIns="129278" bIns="64640" rtlCol="0">
            <a:spAutoFit/>
          </a:bodyPr>
          <a:lstStyle/>
          <a:p>
            <a:pPr defTabSz="2082800"/>
            <a:r>
              <a:rPr lang="zh-CN" altLang="en-US" sz="6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作品提交</a:t>
            </a:r>
            <a:endParaRPr lang="zh-CN" altLang="en-US" sz="60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11338" y="8967538"/>
            <a:ext cx="126332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/>
              <a:t>提交链接： https</a:t>
            </a:r>
            <a:r>
              <a:rPr lang="zh-CN" altLang="en-US" sz="4400" dirty="0"/>
              <a:t>://www.wjx.cn/vm/O5XNbQZ.aspx#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3808" y="1921036"/>
            <a:ext cx="6313714" cy="631371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620000" y="3263869"/>
            <a:ext cx="15996687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zh-CN" altLang="en-US" sz="4400" dirty="0" smtClean="0"/>
              <a:t>主题不限，要求模块化编程（创造“积木”，使用“积木”）</a:t>
            </a:r>
            <a:endParaRPr lang="en-US" altLang="zh-CN" sz="44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zh-CN" altLang="en-US" sz="4400" dirty="0" smtClean="0"/>
              <a:t>独立完成</a:t>
            </a:r>
            <a:endParaRPr lang="en-US" altLang="zh-CN" sz="44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zh-CN" altLang="en-US" sz="4400" dirty="0" smtClean="0"/>
              <a:t>作品发布后扫描右方二维码或点击下方提交链接提交作品</a:t>
            </a:r>
            <a:endParaRPr lang="en-US" altLang="zh-CN" sz="4400" dirty="0" smtClean="0"/>
          </a:p>
          <a:p>
            <a:pPr marL="571500" indent="-571500">
              <a:lnSpc>
                <a:spcPct val="150000"/>
              </a:lnSpc>
              <a:buFont typeface="Arial" charset="0"/>
              <a:buChar char="•"/>
            </a:pPr>
            <a:r>
              <a:rPr lang="zh-CN" altLang="en-US" sz="4400" dirty="0" smtClean="0"/>
              <a:t>优秀作品将在期末成绩中</a:t>
            </a:r>
            <a:r>
              <a:rPr lang="en-US" altLang="zh-CN" sz="4400" dirty="0" smtClean="0"/>
              <a:t>+5</a:t>
            </a:r>
            <a:r>
              <a:rPr lang="zh-CN" altLang="en-US" sz="4400" dirty="0" smtClean="0"/>
              <a:t>分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0236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568</Words>
  <Application>Microsoft Macintosh PowerPoint</Application>
  <PresentationFormat>自定义</PresentationFormat>
  <Paragraphs>113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Calibri</vt:lpstr>
      <vt:lpstr>Calibri Light</vt:lpstr>
      <vt:lpstr>Lato Regular</vt:lpstr>
      <vt:lpstr>Playfair Display SC</vt:lpstr>
      <vt:lpstr>宋体</vt:lpstr>
      <vt:lpstr>微软雅黑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8</cp:revision>
  <dcterms:created xsi:type="dcterms:W3CDTF">2016-08-15T08:20:00Z</dcterms:created>
  <dcterms:modified xsi:type="dcterms:W3CDTF">2022-11-29T03:39:39Z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